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9"/>
  </p:notesMasterIdLst>
  <p:handoutMasterIdLst>
    <p:handoutMasterId r:id="rId10"/>
  </p:handoutMasterIdLst>
  <p:sldIdLst>
    <p:sldId id="256" r:id="rId2"/>
    <p:sldId id="279" r:id="rId3"/>
    <p:sldId id="280" r:id="rId4"/>
    <p:sldId id="285" r:id="rId5"/>
    <p:sldId id="286" r:id="rId6"/>
    <p:sldId id="287" r:id="rId7"/>
    <p:sldId id="28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oas Vindas" id="{E75E278A-FF0E-49A4-B170-79828D63BBAD}">
          <p14:sldIdLst>
            <p14:sldId id="256"/>
          </p14:sldIdLst>
        </p14:section>
        <p14:section name="Estrutura do Conta Calorias" id="{B9B51309-D148-4332-87C2-07BE32FBCA3B}">
          <p14:sldIdLst>
            <p14:sldId id="279"/>
            <p14:sldId id="280"/>
            <p14:sldId id="285"/>
            <p14:sldId id="286"/>
            <p14:sldId id="287"/>
          </p14:sldIdLst>
        </p14:section>
        <p14:section name="Saiba Mais" id="{2CC34DB2-6590-42C0-AD4B-A04C6060184E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4700"/>
    <a:srgbClr val="D24726"/>
    <a:srgbClr val="404040"/>
    <a:srgbClr val="FF9B45"/>
    <a:srgbClr val="DD462F"/>
    <a:srgbClr val="F8CFB6"/>
    <a:srgbClr val="F8CAB6"/>
    <a:srgbClr val="923922"/>
    <a:srgbClr val="F5F5F5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Estilo Médio 4 - Ênfas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41" autoAdjust="0"/>
  </p:normalViewPr>
  <p:slideViewPr>
    <p:cSldViewPr snapToGrid="0">
      <p:cViewPr varScale="1">
        <p:scale>
          <a:sx n="119" d="100"/>
          <a:sy n="119" d="100"/>
        </p:scale>
        <p:origin x="270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2E8EFE0-5F29-4A8F-882F-2C5E3702D946}" type="datetime1">
              <a:rPr lang="pt-BR" smtClean="0"/>
              <a:t>14/09/2024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C915AE-A572-46FB-8F05-B028884B90C4}" type="datetime1">
              <a:rPr lang="pt-BR" smtClean="0"/>
              <a:pPr/>
              <a:t>14/09/2024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61EA0F-A667-4B49-8422-0062BC55E24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106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5369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9317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37522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6832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178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3519455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59057795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700279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54503454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452653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2730575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0221356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2482524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1800" noProof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901170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1800" noProof="0"/>
          </a:p>
        </p:txBody>
      </p:sp>
      <p:sp>
        <p:nvSpPr>
          <p:cNvPr id="10" name="Retângulo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1800" noProof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Conteúdo 6"/>
          <p:cNvSpPr>
            <a:spLocks noGrp="1"/>
          </p:cNvSpPr>
          <p:nvPr>
            <p:ph sz="quarter" idx="13" hasCustomPrompt="1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/>
              <a:t>Clique para editar o texto Mestre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/>
              <a:t>Segundo nível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/>
              <a:t>Terceiro nível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/>
              <a:t>Quarto nível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2140324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pt-BR" sz="1800" noProof="0"/>
          </a:p>
        </p:txBody>
      </p:sp>
      <p:cxnSp>
        <p:nvCxnSpPr>
          <p:cNvPr id="12" name="Conector Reto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ítulo 3"/>
          <p:cNvSpPr>
            <a:spLocks noGrp="1"/>
          </p:cNvSpPr>
          <p:nvPr>
            <p:ph type="title" hasCustomPrompt="1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0" hasCustomPrompt="1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 dirty="0"/>
              <a:t>Clique para editar o texto Mestre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 dirty="0"/>
              <a:t>Segundo nível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 dirty="0"/>
              <a:t>Terceiro nível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 dirty="0"/>
              <a:t>Quarto nível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pt-BR" noProof="0" dirty="0"/>
              <a:t>Quinto nível</a:t>
            </a:r>
          </a:p>
        </p:txBody>
      </p:sp>
      <p:sp>
        <p:nvSpPr>
          <p:cNvPr id="6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DFFABA16-A60E-4C58-9DC9-284576B05B35}" type="datetime1">
              <a:rPr lang="pt-BR" noProof="0" smtClean="0"/>
              <a:t>14/09/2024</a:t>
            </a:fld>
            <a:endParaRPr lang="pt-BR" noProof="0"/>
          </a:p>
        </p:txBody>
      </p:sp>
      <p:sp>
        <p:nvSpPr>
          <p:cNvPr id="7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8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4019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6980132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4620656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345225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581195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9647079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2013824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7680801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3732390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495CCA5C-24EB-4738-B463-0ADFEF5D3564}" type="datetime1">
              <a:rPr lang="pt-BR" noProof="0" smtClean="0"/>
              <a:t>14/09/2024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rtl="0"/>
            <a:fld id="{9860EDB8-5305-433F-BE41-D7A86D811DB3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FCC91D93-BC2F-4FC1-A202-E7275639A5F5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pt-BR" sz="1800" noProof="0"/>
          </a:p>
        </p:txBody>
      </p:sp>
      <p:cxnSp>
        <p:nvCxnSpPr>
          <p:cNvPr id="19" name="Conector Reto 7">
            <a:extLst>
              <a:ext uri="{FF2B5EF4-FFF2-40B4-BE49-F238E27FC236}">
                <a16:creationId xmlns:a16="http://schemas.microsoft.com/office/drawing/2014/main" id="{ED857711-C184-4567-8CBB-61F6209476CE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6371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filipesimoes9009@gmail.com" TargetMode="External"/><Relationship Id="rId7" Type="http://schemas.openxmlformats.org/officeDocument/2006/relationships/hyperlink" Target="mailto:vitorbenevides03@gmail.co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hyperlink" Target="mailto:Caiogpinho20@gmail.com" TargetMode="External"/><Relationship Id="rId5" Type="http://schemas.openxmlformats.org/officeDocument/2006/relationships/hyperlink" Target="mailto:marcelopazetti90@gmail.com" TargetMode="External"/><Relationship Id="rId4" Type="http://schemas.openxmlformats.org/officeDocument/2006/relationships/hyperlink" Target="mailto:barrosviniciusguedes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72391" y="1835547"/>
            <a:ext cx="3423609" cy="416217"/>
          </a:xfrm>
        </p:spPr>
        <p:txBody>
          <a:bodyPr rtlCol="0" anchor="ctr" anchorCtr="0">
            <a:noAutofit/>
          </a:bodyPr>
          <a:lstStyle/>
          <a:p>
            <a:pPr algn="ctr" rtl="0"/>
            <a:r>
              <a:rPr lang="pt-B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Integrantes do Grupo: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0" y="257175"/>
            <a:ext cx="11296650" cy="495300"/>
          </a:xfrm>
        </p:spPr>
        <p:txBody>
          <a:bodyPr rtlCol="0">
            <a:noAutofit/>
          </a:bodyPr>
          <a:lstStyle/>
          <a:p>
            <a:pPr marL="0" indent="0" algn="ctr" rtl="0">
              <a:lnSpc>
                <a:spcPct val="120000"/>
              </a:lnSpc>
              <a:buNone/>
            </a:pP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 Calorias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12B617A-F004-41B1-84FC-5749B002A74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03113" y="1333316"/>
            <a:ext cx="1911888" cy="33989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21188D7-A271-4401-85C0-86C6CC8D7165}"/>
              </a:ext>
            </a:extLst>
          </p:cNvPr>
          <p:cNvSpPr txBox="1"/>
          <p:nvPr/>
        </p:nvSpPr>
        <p:spPr>
          <a:xfrm>
            <a:off x="2554834" y="2586794"/>
            <a:ext cx="35411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Filipe André da Fonseca Simões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Vinícius Guedes de Barros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Renata Vieira Gonçalves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Marcelo </a:t>
            </a:r>
            <a:r>
              <a:rPr lang="pt-BR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Pazetti</a:t>
            </a:r>
            <a:endParaRPr lang="pt-B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Caio </a:t>
            </a:r>
            <a:r>
              <a:rPr lang="pt-BR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Granges</a:t>
            </a:r>
            <a:r>
              <a:rPr lang="pt-B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Pinho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Vitor Hugo Santana Benevides</a:t>
            </a:r>
            <a:endParaRPr lang="pt-BR" dirty="0"/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7909C47F-94F5-4851-8FE7-11165CAD3AE0}"/>
              </a:ext>
            </a:extLst>
          </p:cNvPr>
          <p:cNvCxnSpPr>
            <a:cxnSpLocks/>
          </p:cNvCxnSpPr>
          <p:nvPr/>
        </p:nvCxnSpPr>
        <p:spPr>
          <a:xfrm>
            <a:off x="415636" y="926051"/>
            <a:ext cx="11296073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A5F139E0-1ACD-4BCC-A1FE-1DC4BB573258}"/>
              </a:ext>
            </a:extLst>
          </p:cNvPr>
          <p:cNvCxnSpPr>
            <a:cxnSpLocks/>
          </p:cNvCxnSpPr>
          <p:nvPr/>
        </p:nvCxnSpPr>
        <p:spPr>
          <a:xfrm>
            <a:off x="406925" y="5779055"/>
            <a:ext cx="11296073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F64D3FA-61AE-4A6A-B714-B98D9C208EF3}"/>
              </a:ext>
            </a:extLst>
          </p:cNvPr>
          <p:cNvSpPr txBox="1"/>
          <p:nvPr/>
        </p:nvSpPr>
        <p:spPr>
          <a:xfrm>
            <a:off x="415636" y="5931949"/>
            <a:ext cx="11287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SENAC – Projeto Integrador: Desenvolvimento de Sistemas Orientado a Dispositivos Móveis e Baseados na Web  15/09/2024</a:t>
            </a: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7422643" cy="640080"/>
          </a:xfrm>
        </p:spPr>
        <p:txBody>
          <a:bodyPr rtlCol="0">
            <a:noAutofit/>
          </a:bodyPr>
          <a:lstStyle/>
          <a:p>
            <a:pPr rtl="0"/>
            <a:r>
              <a:rPr lang="pt-BR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Estrutura de Desenvolvimento do Conta Calorias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DF06C430-45C4-4FB8-ADC1-EB29BCF86502}"/>
              </a:ext>
            </a:extLst>
          </p:cNvPr>
          <p:cNvGrpSpPr/>
          <p:nvPr/>
        </p:nvGrpSpPr>
        <p:grpSpPr>
          <a:xfrm>
            <a:off x="521207" y="2263387"/>
            <a:ext cx="3344939" cy="347099"/>
            <a:chOff x="603193" y="1917997"/>
            <a:chExt cx="5039052" cy="426130"/>
          </a:xfrm>
        </p:grpSpPr>
        <p:grpSp>
          <p:nvGrpSpPr>
            <p:cNvPr id="18" name="Grupo 17" descr="Círculo pequeno com o número 1 dentro indicando a etapa 1"/>
            <p:cNvGrpSpPr/>
            <p:nvPr/>
          </p:nvGrpSpPr>
          <p:grpSpPr bwMode="blackWhite">
            <a:xfrm>
              <a:off x="603193" y="1917997"/>
              <a:ext cx="412826" cy="409838"/>
              <a:chOff x="7025067" y="711274"/>
              <a:chExt cx="412826" cy="409838"/>
            </a:xfrm>
          </p:grpSpPr>
          <p:sp>
            <p:nvSpPr>
              <p:cNvPr id="19" name="Oval 18" descr="Círculo pequeno"/>
              <p:cNvSpPr/>
              <p:nvPr/>
            </p:nvSpPr>
            <p:spPr bwMode="blackWhite">
              <a:xfrm>
                <a:off x="7025069" y="711274"/>
                <a:ext cx="409838" cy="409838"/>
              </a:xfrm>
              <a:prstGeom prst="ellipse">
                <a:avLst/>
              </a:prstGeom>
              <a:solidFill>
                <a:srgbClr val="D247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pt-BR" sz="1200"/>
              </a:p>
            </p:txBody>
          </p:sp>
          <p:sp>
            <p:nvSpPr>
              <p:cNvPr id="20" name="Caixa de texto 19" descr="Número 1"/>
              <p:cNvSpPr txBox="1">
                <a:spLocks noChangeAspect="1"/>
              </p:cNvSpPr>
              <p:nvPr/>
            </p:nvSpPr>
            <p:spPr bwMode="blackWhite">
              <a:xfrm>
                <a:off x="7025067" y="727564"/>
                <a:ext cx="412826" cy="3400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rtl="0"/>
                <a:r>
                  <a:rPr lang="pt-BR" sz="1200" dirty="0">
                    <a:solidFill>
                      <a:schemeClr val="bg1"/>
                    </a:soli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1</a:t>
                </a:r>
              </a:p>
            </p:txBody>
          </p:sp>
        </p:grpSp>
        <p:sp>
          <p:nvSpPr>
            <p:cNvPr id="21" name="Espaço Reservado para Conteúdo 17"/>
            <p:cNvSpPr txBox="1">
              <a:spLocks/>
            </p:cNvSpPr>
            <p:nvPr/>
          </p:nvSpPr>
          <p:spPr>
            <a:xfrm>
              <a:off x="1056513" y="1934288"/>
              <a:ext cx="4585732" cy="4098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Aft>
                  <a:spcPts val="600"/>
                </a:spcAft>
                <a:buNone/>
                <a:defRPr/>
              </a:pPr>
              <a:r>
                <a:rPr lang="pt-BR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Linguagens Front-</a:t>
              </a:r>
              <a:r>
                <a:rPr lang="pt-BR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End</a:t>
              </a:r>
              <a:r>
                <a:rPr lang="pt-BR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utilizadas: </a:t>
              </a:r>
              <a:r>
                <a:rPr lang="pt-BR" b="1" dirty="0" err="1">
                  <a:solidFill>
                    <a:srgbClr val="D2472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Html</a:t>
              </a:r>
              <a:r>
                <a:rPr lang="pt-BR" b="1" dirty="0">
                  <a:solidFill>
                    <a:srgbClr val="D2472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e </a:t>
              </a:r>
              <a:r>
                <a:rPr lang="pt-BR" b="1" dirty="0" err="1">
                  <a:solidFill>
                    <a:srgbClr val="D2472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Css</a:t>
              </a:r>
              <a:endParaRPr lang="pt-BR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6" name="Imagem 5">
            <a:extLst>
              <a:ext uri="{FF2B5EF4-FFF2-40B4-BE49-F238E27FC236}">
                <a16:creationId xmlns:a16="http://schemas.microsoft.com/office/drawing/2014/main" id="{CF6360A3-195B-4597-BE14-09CEA6695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5364" y="2263387"/>
            <a:ext cx="3951940" cy="3555893"/>
          </a:xfrm>
          <a:prstGeom prst="rect">
            <a:avLst/>
          </a:prstGeom>
        </p:spPr>
      </p:pic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3B630D5F-D4FA-4446-A34E-6AB38EC358FA}"/>
              </a:ext>
            </a:extLst>
          </p:cNvPr>
          <p:cNvCxnSpPr/>
          <p:nvPr/>
        </p:nvCxnSpPr>
        <p:spPr>
          <a:xfrm>
            <a:off x="6240380" y="1564105"/>
            <a:ext cx="0" cy="4892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spaço Reservado para Conteúdo 17">
            <a:extLst>
              <a:ext uri="{FF2B5EF4-FFF2-40B4-BE49-F238E27FC236}">
                <a16:creationId xmlns:a16="http://schemas.microsoft.com/office/drawing/2014/main" id="{3313D804-7680-4599-A54C-F6342933611B}"/>
              </a:ext>
            </a:extLst>
          </p:cNvPr>
          <p:cNvSpPr txBox="1">
            <a:spLocks/>
          </p:cNvSpPr>
          <p:nvPr/>
        </p:nvSpPr>
        <p:spPr>
          <a:xfrm>
            <a:off x="865113" y="2557164"/>
            <a:ext cx="3044023" cy="3338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  <a:defRPr/>
            </a:pPr>
            <a:r>
              <a:rPr lang="pt-BR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DESCRIÇÃO</a:t>
            </a:r>
          </a:p>
        </p:txBody>
      </p: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025089AD-1DCA-40AA-A509-0E7BB60AFAE4}"/>
              </a:ext>
            </a:extLst>
          </p:cNvPr>
          <p:cNvGrpSpPr/>
          <p:nvPr/>
        </p:nvGrpSpPr>
        <p:grpSpPr>
          <a:xfrm>
            <a:off x="521207" y="3018827"/>
            <a:ext cx="3344939" cy="347099"/>
            <a:chOff x="603193" y="1917997"/>
            <a:chExt cx="5039052" cy="426130"/>
          </a:xfrm>
        </p:grpSpPr>
        <p:grpSp>
          <p:nvGrpSpPr>
            <p:cNvPr id="39" name="Grupo 17" descr="Círculo pequeno com o número 1 dentro indicando a etapa 1">
              <a:extLst>
                <a:ext uri="{FF2B5EF4-FFF2-40B4-BE49-F238E27FC236}">
                  <a16:creationId xmlns:a16="http://schemas.microsoft.com/office/drawing/2014/main" id="{9536CCF1-7AD5-4383-ADEF-DF01382F5590}"/>
                </a:ext>
              </a:extLst>
            </p:cNvPr>
            <p:cNvGrpSpPr/>
            <p:nvPr/>
          </p:nvGrpSpPr>
          <p:grpSpPr bwMode="blackWhite">
            <a:xfrm>
              <a:off x="603193" y="1917997"/>
              <a:ext cx="412826" cy="409838"/>
              <a:chOff x="7025067" y="711274"/>
              <a:chExt cx="412826" cy="409838"/>
            </a:xfrm>
          </p:grpSpPr>
          <p:sp>
            <p:nvSpPr>
              <p:cNvPr id="41" name="Oval 18" descr="Círculo pequeno">
                <a:extLst>
                  <a:ext uri="{FF2B5EF4-FFF2-40B4-BE49-F238E27FC236}">
                    <a16:creationId xmlns:a16="http://schemas.microsoft.com/office/drawing/2014/main" id="{6C0072F4-DAE6-4A43-BC3B-780ECC8C551E}"/>
                  </a:ext>
                </a:extLst>
              </p:cNvPr>
              <p:cNvSpPr/>
              <p:nvPr/>
            </p:nvSpPr>
            <p:spPr bwMode="blackWhite">
              <a:xfrm>
                <a:off x="7025069" y="711274"/>
                <a:ext cx="409838" cy="409838"/>
              </a:xfrm>
              <a:prstGeom prst="ellipse">
                <a:avLst/>
              </a:prstGeom>
              <a:solidFill>
                <a:srgbClr val="D247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pt-BR" sz="1200"/>
              </a:p>
            </p:txBody>
          </p:sp>
          <p:sp>
            <p:nvSpPr>
              <p:cNvPr id="42" name="Caixa de texto 19" descr="Número 1">
                <a:extLst>
                  <a:ext uri="{FF2B5EF4-FFF2-40B4-BE49-F238E27FC236}">
                    <a16:creationId xmlns:a16="http://schemas.microsoft.com/office/drawing/2014/main" id="{EA28B40D-31A0-4D2F-AFA6-F8D564F4F775}"/>
                  </a:ext>
                </a:extLst>
              </p:cNvPr>
              <p:cNvSpPr txBox="1">
                <a:spLocks noChangeAspect="1"/>
              </p:cNvSpPr>
              <p:nvPr/>
            </p:nvSpPr>
            <p:spPr bwMode="blackWhite">
              <a:xfrm>
                <a:off x="7025067" y="727564"/>
                <a:ext cx="412826" cy="3400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rtl="0"/>
                <a:r>
                  <a:rPr lang="pt-BR" sz="1200" dirty="0">
                    <a:solidFill>
                      <a:schemeClr val="bg1"/>
                    </a:soli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2</a:t>
                </a:r>
              </a:p>
            </p:txBody>
          </p:sp>
        </p:grpSp>
        <p:sp>
          <p:nvSpPr>
            <p:cNvPr id="40" name="Espaço Reservado para Conteúdo 17">
              <a:extLst>
                <a:ext uri="{FF2B5EF4-FFF2-40B4-BE49-F238E27FC236}">
                  <a16:creationId xmlns:a16="http://schemas.microsoft.com/office/drawing/2014/main" id="{704017E1-6A8E-400C-98F0-31422B56390E}"/>
                </a:ext>
              </a:extLst>
            </p:cNvPr>
            <p:cNvSpPr txBox="1">
              <a:spLocks/>
            </p:cNvSpPr>
            <p:nvPr/>
          </p:nvSpPr>
          <p:spPr>
            <a:xfrm>
              <a:off x="1056513" y="1934288"/>
              <a:ext cx="4585732" cy="4098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Aft>
                  <a:spcPts val="600"/>
                </a:spcAft>
                <a:buNone/>
                <a:defRPr/>
              </a:pPr>
              <a:r>
                <a:rPr lang="pt-BR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Linguagem Back-</a:t>
              </a:r>
              <a:r>
                <a:rPr lang="pt-BR" dirty="0" err="1">
                  <a:solidFill>
                    <a:prstClr val="black">
                      <a:lumMod val="75000"/>
                      <a:lumOff val="25000"/>
                    </a:prst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End</a:t>
              </a:r>
              <a:r>
                <a:rPr lang="pt-BR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utilizada: </a:t>
              </a:r>
              <a:r>
                <a:rPr lang="pt-BR" b="1" dirty="0">
                  <a:solidFill>
                    <a:srgbClr val="D2472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Java</a:t>
              </a:r>
              <a:endParaRPr lang="pt-BR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3" name="Espaço Reservado para Conteúdo 17">
            <a:extLst>
              <a:ext uri="{FF2B5EF4-FFF2-40B4-BE49-F238E27FC236}">
                <a16:creationId xmlns:a16="http://schemas.microsoft.com/office/drawing/2014/main" id="{1889CEE7-7F37-4F93-9D32-281506777E59}"/>
              </a:ext>
            </a:extLst>
          </p:cNvPr>
          <p:cNvSpPr txBox="1">
            <a:spLocks/>
          </p:cNvSpPr>
          <p:nvPr/>
        </p:nvSpPr>
        <p:spPr>
          <a:xfrm>
            <a:off x="865113" y="3312604"/>
            <a:ext cx="3044023" cy="3338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  <a:defRPr/>
            </a:pPr>
            <a:r>
              <a:rPr lang="pt-BR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DESCRIÇÃO</a:t>
            </a:r>
          </a:p>
        </p:txBody>
      </p:sp>
      <p:grpSp>
        <p:nvGrpSpPr>
          <p:cNvPr id="44" name="Agrupar 43">
            <a:extLst>
              <a:ext uri="{FF2B5EF4-FFF2-40B4-BE49-F238E27FC236}">
                <a16:creationId xmlns:a16="http://schemas.microsoft.com/office/drawing/2014/main" id="{9AA0E1EA-4BBF-438F-9D7F-2C629B9153FD}"/>
              </a:ext>
            </a:extLst>
          </p:cNvPr>
          <p:cNvGrpSpPr/>
          <p:nvPr/>
        </p:nvGrpSpPr>
        <p:grpSpPr>
          <a:xfrm>
            <a:off x="521207" y="3739737"/>
            <a:ext cx="3344939" cy="347099"/>
            <a:chOff x="603193" y="1917997"/>
            <a:chExt cx="5039052" cy="426130"/>
          </a:xfrm>
        </p:grpSpPr>
        <p:grpSp>
          <p:nvGrpSpPr>
            <p:cNvPr id="45" name="Grupo 17" descr="Círculo pequeno com o número 1 dentro indicando a etapa 1">
              <a:extLst>
                <a:ext uri="{FF2B5EF4-FFF2-40B4-BE49-F238E27FC236}">
                  <a16:creationId xmlns:a16="http://schemas.microsoft.com/office/drawing/2014/main" id="{ED050358-D23B-4A27-AEC5-5478F7E6252D}"/>
                </a:ext>
              </a:extLst>
            </p:cNvPr>
            <p:cNvGrpSpPr/>
            <p:nvPr/>
          </p:nvGrpSpPr>
          <p:grpSpPr bwMode="blackWhite">
            <a:xfrm>
              <a:off x="603193" y="1917997"/>
              <a:ext cx="412826" cy="409838"/>
              <a:chOff x="7025067" y="711274"/>
              <a:chExt cx="412826" cy="409838"/>
            </a:xfrm>
          </p:grpSpPr>
          <p:sp>
            <p:nvSpPr>
              <p:cNvPr id="47" name="Oval 18" descr="Círculo pequeno">
                <a:extLst>
                  <a:ext uri="{FF2B5EF4-FFF2-40B4-BE49-F238E27FC236}">
                    <a16:creationId xmlns:a16="http://schemas.microsoft.com/office/drawing/2014/main" id="{7D832143-9558-4865-86D3-DDDCAA48ED81}"/>
                  </a:ext>
                </a:extLst>
              </p:cNvPr>
              <p:cNvSpPr/>
              <p:nvPr/>
            </p:nvSpPr>
            <p:spPr bwMode="blackWhite">
              <a:xfrm>
                <a:off x="7025069" y="711274"/>
                <a:ext cx="409838" cy="409838"/>
              </a:xfrm>
              <a:prstGeom prst="ellipse">
                <a:avLst/>
              </a:prstGeom>
              <a:solidFill>
                <a:srgbClr val="D247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pt-BR" sz="1200"/>
              </a:p>
            </p:txBody>
          </p:sp>
          <p:sp>
            <p:nvSpPr>
              <p:cNvPr id="48" name="Caixa de texto 19" descr="Número 1">
                <a:extLst>
                  <a:ext uri="{FF2B5EF4-FFF2-40B4-BE49-F238E27FC236}">
                    <a16:creationId xmlns:a16="http://schemas.microsoft.com/office/drawing/2014/main" id="{B028C7AF-4430-4949-8E03-81BFD91E8F49}"/>
                  </a:ext>
                </a:extLst>
              </p:cNvPr>
              <p:cNvSpPr txBox="1">
                <a:spLocks noChangeAspect="1"/>
              </p:cNvSpPr>
              <p:nvPr/>
            </p:nvSpPr>
            <p:spPr bwMode="blackWhite">
              <a:xfrm>
                <a:off x="7025067" y="727564"/>
                <a:ext cx="412826" cy="3400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rtl="0"/>
                <a:r>
                  <a:rPr lang="pt-BR" sz="1200" dirty="0">
                    <a:solidFill>
                      <a:schemeClr val="bg1"/>
                    </a:soli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3</a:t>
                </a:r>
              </a:p>
            </p:txBody>
          </p:sp>
        </p:grpSp>
        <p:sp>
          <p:nvSpPr>
            <p:cNvPr id="46" name="Espaço Reservado para Conteúdo 17">
              <a:extLst>
                <a:ext uri="{FF2B5EF4-FFF2-40B4-BE49-F238E27FC236}">
                  <a16:creationId xmlns:a16="http://schemas.microsoft.com/office/drawing/2014/main" id="{78A17723-44BD-40B9-A02E-894907D6854A}"/>
                </a:ext>
              </a:extLst>
            </p:cNvPr>
            <p:cNvSpPr txBox="1">
              <a:spLocks/>
            </p:cNvSpPr>
            <p:nvPr/>
          </p:nvSpPr>
          <p:spPr>
            <a:xfrm>
              <a:off x="1056513" y="1934288"/>
              <a:ext cx="4585732" cy="4098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Aft>
                  <a:spcPts val="600"/>
                </a:spcAft>
                <a:buNone/>
                <a:defRPr/>
              </a:pPr>
              <a:r>
                <a:rPr lang="pt-BR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Linguagem Android utilizada: </a:t>
              </a:r>
              <a:r>
                <a:rPr lang="pt-BR" b="1" dirty="0">
                  <a:solidFill>
                    <a:srgbClr val="D2472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XAML</a:t>
              </a:r>
              <a:endParaRPr lang="pt-BR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9" name="Espaço Reservado para Conteúdo 17">
            <a:extLst>
              <a:ext uri="{FF2B5EF4-FFF2-40B4-BE49-F238E27FC236}">
                <a16:creationId xmlns:a16="http://schemas.microsoft.com/office/drawing/2014/main" id="{A6474604-1E05-46BE-AB9A-4973475049BE}"/>
              </a:ext>
            </a:extLst>
          </p:cNvPr>
          <p:cNvSpPr txBox="1">
            <a:spLocks/>
          </p:cNvSpPr>
          <p:nvPr/>
        </p:nvSpPr>
        <p:spPr>
          <a:xfrm>
            <a:off x="865113" y="4033514"/>
            <a:ext cx="3044023" cy="3338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  <a:defRPr/>
            </a:pPr>
            <a:r>
              <a:rPr lang="pt-BR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DESCRIÇÃO</a:t>
            </a:r>
          </a:p>
        </p:txBody>
      </p:sp>
      <p:grpSp>
        <p:nvGrpSpPr>
          <p:cNvPr id="56" name="Agrupar 55">
            <a:extLst>
              <a:ext uri="{FF2B5EF4-FFF2-40B4-BE49-F238E27FC236}">
                <a16:creationId xmlns:a16="http://schemas.microsoft.com/office/drawing/2014/main" id="{2A151DE5-86DF-45E3-9758-DEAD3616F34D}"/>
              </a:ext>
            </a:extLst>
          </p:cNvPr>
          <p:cNvGrpSpPr/>
          <p:nvPr/>
        </p:nvGrpSpPr>
        <p:grpSpPr>
          <a:xfrm>
            <a:off x="521207" y="4459475"/>
            <a:ext cx="3344939" cy="347099"/>
            <a:chOff x="603193" y="1917997"/>
            <a:chExt cx="5039052" cy="426130"/>
          </a:xfrm>
        </p:grpSpPr>
        <p:grpSp>
          <p:nvGrpSpPr>
            <p:cNvPr id="57" name="Grupo 17" descr="Círculo pequeno com o número 1 dentro indicando a etapa 1">
              <a:extLst>
                <a:ext uri="{FF2B5EF4-FFF2-40B4-BE49-F238E27FC236}">
                  <a16:creationId xmlns:a16="http://schemas.microsoft.com/office/drawing/2014/main" id="{FD284F33-06D3-4C43-93CA-52AF4B0378C9}"/>
                </a:ext>
              </a:extLst>
            </p:cNvPr>
            <p:cNvGrpSpPr/>
            <p:nvPr/>
          </p:nvGrpSpPr>
          <p:grpSpPr bwMode="blackWhite">
            <a:xfrm>
              <a:off x="603193" y="1917997"/>
              <a:ext cx="412826" cy="409838"/>
              <a:chOff x="7025067" y="711274"/>
              <a:chExt cx="412826" cy="409838"/>
            </a:xfrm>
          </p:grpSpPr>
          <p:sp>
            <p:nvSpPr>
              <p:cNvPr id="59" name="Oval 18" descr="Círculo pequeno">
                <a:extLst>
                  <a:ext uri="{FF2B5EF4-FFF2-40B4-BE49-F238E27FC236}">
                    <a16:creationId xmlns:a16="http://schemas.microsoft.com/office/drawing/2014/main" id="{B4BE768A-F7AC-44E7-99B6-946C14DB30B0}"/>
                  </a:ext>
                </a:extLst>
              </p:cNvPr>
              <p:cNvSpPr/>
              <p:nvPr/>
            </p:nvSpPr>
            <p:spPr bwMode="blackWhite">
              <a:xfrm>
                <a:off x="7025069" y="711274"/>
                <a:ext cx="409838" cy="409838"/>
              </a:xfrm>
              <a:prstGeom prst="ellipse">
                <a:avLst/>
              </a:prstGeom>
              <a:solidFill>
                <a:srgbClr val="D247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pt-BR" sz="1200"/>
              </a:p>
            </p:txBody>
          </p:sp>
          <p:sp>
            <p:nvSpPr>
              <p:cNvPr id="60" name="Caixa de texto 19" descr="Número 1">
                <a:extLst>
                  <a:ext uri="{FF2B5EF4-FFF2-40B4-BE49-F238E27FC236}">
                    <a16:creationId xmlns:a16="http://schemas.microsoft.com/office/drawing/2014/main" id="{730C61F8-0F4A-4572-AA7D-0F77EC7415AE}"/>
                  </a:ext>
                </a:extLst>
              </p:cNvPr>
              <p:cNvSpPr txBox="1">
                <a:spLocks noChangeAspect="1"/>
              </p:cNvSpPr>
              <p:nvPr/>
            </p:nvSpPr>
            <p:spPr bwMode="blackWhite">
              <a:xfrm>
                <a:off x="7025067" y="727564"/>
                <a:ext cx="412826" cy="3400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rtl="0"/>
                <a:r>
                  <a:rPr lang="pt-BR" sz="1200" dirty="0">
                    <a:solidFill>
                      <a:schemeClr val="bg1"/>
                    </a:soli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4</a:t>
                </a:r>
              </a:p>
            </p:txBody>
          </p:sp>
        </p:grpSp>
        <p:sp>
          <p:nvSpPr>
            <p:cNvPr id="58" name="Espaço Reservado para Conteúdo 17">
              <a:extLst>
                <a:ext uri="{FF2B5EF4-FFF2-40B4-BE49-F238E27FC236}">
                  <a16:creationId xmlns:a16="http://schemas.microsoft.com/office/drawing/2014/main" id="{122C2FA1-1426-4429-964E-FF6C12E0F603}"/>
                </a:ext>
              </a:extLst>
            </p:cNvPr>
            <p:cNvSpPr txBox="1">
              <a:spLocks/>
            </p:cNvSpPr>
            <p:nvPr/>
          </p:nvSpPr>
          <p:spPr>
            <a:xfrm>
              <a:off x="1056513" y="1934288"/>
              <a:ext cx="4585732" cy="4098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Aft>
                  <a:spcPts val="600"/>
                </a:spcAft>
                <a:buNone/>
                <a:defRPr/>
              </a:pPr>
              <a:r>
                <a:rPr lang="pt-BR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Softwares utilizados: </a:t>
              </a:r>
              <a:r>
                <a:rPr lang="pt-BR" b="1" dirty="0">
                  <a:solidFill>
                    <a:srgbClr val="D2472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Visual Studio</a:t>
              </a:r>
              <a:endParaRPr lang="pt-BR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1" name="Espaço Reservado para Conteúdo 17">
            <a:extLst>
              <a:ext uri="{FF2B5EF4-FFF2-40B4-BE49-F238E27FC236}">
                <a16:creationId xmlns:a16="http://schemas.microsoft.com/office/drawing/2014/main" id="{F7143155-85C0-4AC6-851D-DD7060169713}"/>
              </a:ext>
            </a:extLst>
          </p:cNvPr>
          <p:cNvSpPr txBox="1">
            <a:spLocks/>
          </p:cNvSpPr>
          <p:nvPr/>
        </p:nvSpPr>
        <p:spPr>
          <a:xfrm>
            <a:off x="865113" y="4753252"/>
            <a:ext cx="3044023" cy="3338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  <a:defRPr/>
            </a:pPr>
            <a:r>
              <a:rPr lang="pt-BR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DESCRIÇÃO</a:t>
            </a:r>
          </a:p>
        </p:txBody>
      </p:sp>
      <p:grpSp>
        <p:nvGrpSpPr>
          <p:cNvPr id="62" name="Agrupar 61">
            <a:extLst>
              <a:ext uri="{FF2B5EF4-FFF2-40B4-BE49-F238E27FC236}">
                <a16:creationId xmlns:a16="http://schemas.microsoft.com/office/drawing/2014/main" id="{B1AB63A6-F28C-49F4-9E8F-E1B58D079D43}"/>
              </a:ext>
            </a:extLst>
          </p:cNvPr>
          <p:cNvGrpSpPr/>
          <p:nvPr/>
        </p:nvGrpSpPr>
        <p:grpSpPr>
          <a:xfrm>
            <a:off x="521207" y="5191673"/>
            <a:ext cx="3344939" cy="347099"/>
            <a:chOff x="603193" y="1917997"/>
            <a:chExt cx="5039052" cy="426130"/>
          </a:xfrm>
        </p:grpSpPr>
        <p:grpSp>
          <p:nvGrpSpPr>
            <p:cNvPr id="63" name="Grupo 17" descr="Círculo pequeno com o número 1 dentro indicando a etapa 1">
              <a:extLst>
                <a:ext uri="{FF2B5EF4-FFF2-40B4-BE49-F238E27FC236}">
                  <a16:creationId xmlns:a16="http://schemas.microsoft.com/office/drawing/2014/main" id="{FA100848-49CA-4CBC-8686-251B6ACDF09D}"/>
                </a:ext>
              </a:extLst>
            </p:cNvPr>
            <p:cNvGrpSpPr/>
            <p:nvPr/>
          </p:nvGrpSpPr>
          <p:grpSpPr bwMode="blackWhite">
            <a:xfrm>
              <a:off x="603193" y="1917997"/>
              <a:ext cx="412826" cy="409838"/>
              <a:chOff x="7025067" y="711274"/>
              <a:chExt cx="412826" cy="409838"/>
            </a:xfrm>
          </p:grpSpPr>
          <p:sp>
            <p:nvSpPr>
              <p:cNvPr id="65" name="Oval 18" descr="Círculo pequeno">
                <a:extLst>
                  <a:ext uri="{FF2B5EF4-FFF2-40B4-BE49-F238E27FC236}">
                    <a16:creationId xmlns:a16="http://schemas.microsoft.com/office/drawing/2014/main" id="{3590FC54-7DE9-44E7-9BCA-9F812CC5DF1B}"/>
                  </a:ext>
                </a:extLst>
              </p:cNvPr>
              <p:cNvSpPr/>
              <p:nvPr/>
            </p:nvSpPr>
            <p:spPr bwMode="blackWhite">
              <a:xfrm>
                <a:off x="7025069" y="711274"/>
                <a:ext cx="409838" cy="409838"/>
              </a:xfrm>
              <a:prstGeom prst="ellipse">
                <a:avLst/>
              </a:prstGeom>
              <a:solidFill>
                <a:srgbClr val="D2472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pt-BR" sz="1200"/>
              </a:p>
            </p:txBody>
          </p:sp>
          <p:sp>
            <p:nvSpPr>
              <p:cNvPr id="66" name="Caixa de texto 19" descr="Número 1">
                <a:extLst>
                  <a:ext uri="{FF2B5EF4-FFF2-40B4-BE49-F238E27FC236}">
                    <a16:creationId xmlns:a16="http://schemas.microsoft.com/office/drawing/2014/main" id="{A0763740-CC0E-472A-BFDF-366C18851C5D}"/>
                  </a:ext>
                </a:extLst>
              </p:cNvPr>
              <p:cNvSpPr txBox="1">
                <a:spLocks noChangeAspect="1"/>
              </p:cNvSpPr>
              <p:nvPr/>
            </p:nvSpPr>
            <p:spPr bwMode="blackWhite">
              <a:xfrm>
                <a:off x="7025067" y="727564"/>
                <a:ext cx="412826" cy="3400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rtl="0"/>
                <a:r>
                  <a:rPr lang="pt-BR" sz="1200" dirty="0">
                    <a:solidFill>
                      <a:schemeClr val="bg1"/>
                    </a:soli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5</a:t>
                </a:r>
              </a:p>
            </p:txBody>
          </p:sp>
        </p:grpSp>
        <p:sp>
          <p:nvSpPr>
            <p:cNvPr id="64" name="Espaço Reservado para Conteúdo 17">
              <a:extLst>
                <a:ext uri="{FF2B5EF4-FFF2-40B4-BE49-F238E27FC236}">
                  <a16:creationId xmlns:a16="http://schemas.microsoft.com/office/drawing/2014/main" id="{F5AC51E6-EF2D-4103-BF67-1D1702C23E29}"/>
                </a:ext>
              </a:extLst>
            </p:cNvPr>
            <p:cNvSpPr txBox="1">
              <a:spLocks/>
            </p:cNvSpPr>
            <p:nvPr/>
          </p:nvSpPr>
          <p:spPr>
            <a:xfrm>
              <a:off x="1056513" y="1934288"/>
              <a:ext cx="4585732" cy="4098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ts val="1800"/>
                </a:lnSpc>
                <a:spcBef>
                  <a:spcPts val="1000"/>
                </a:spcBef>
                <a:spcAft>
                  <a:spcPts val="1000"/>
                </a:spcAft>
                <a:buFont typeface="Arial" panose="020B0604020202020204" pitchFamily="34" charset="0"/>
                <a:buChar char="•"/>
                <a:defRPr lang="en-US"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ct val="300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Aft>
                  <a:spcPts val="600"/>
                </a:spcAft>
                <a:buNone/>
                <a:defRPr/>
              </a:pPr>
              <a:r>
                <a:rPr lang="pt-BR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Banco de Dados utilizado: </a:t>
              </a:r>
              <a:r>
                <a:rPr lang="pt-BR" b="1" dirty="0">
                  <a:solidFill>
                    <a:srgbClr val="D2472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MySQL</a:t>
              </a:r>
              <a:endParaRPr lang="pt-BR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7" name="Espaço Reservado para Conteúdo 17">
            <a:extLst>
              <a:ext uri="{FF2B5EF4-FFF2-40B4-BE49-F238E27FC236}">
                <a16:creationId xmlns:a16="http://schemas.microsoft.com/office/drawing/2014/main" id="{37B09E33-D996-4775-B90D-5C599A5B47BB}"/>
              </a:ext>
            </a:extLst>
          </p:cNvPr>
          <p:cNvSpPr txBox="1">
            <a:spLocks/>
          </p:cNvSpPr>
          <p:nvPr/>
        </p:nvSpPr>
        <p:spPr>
          <a:xfrm>
            <a:off x="865113" y="5485450"/>
            <a:ext cx="3044023" cy="3338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None/>
              <a:defRPr/>
            </a:pPr>
            <a:r>
              <a:rPr lang="pt-BR" dirty="0">
                <a:solidFill>
                  <a:prstClr val="black">
                    <a:lumMod val="75000"/>
                    <a:lumOff val="2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DESCRIÇÃO</a:t>
            </a:r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60A3F9E8-C9CF-412E-8D09-A809B4E8A895}"/>
              </a:ext>
            </a:extLst>
          </p:cNvPr>
          <p:cNvSpPr txBox="1"/>
          <p:nvPr/>
        </p:nvSpPr>
        <p:spPr>
          <a:xfrm>
            <a:off x="6985269" y="3825860"/>
            <a:ext cx="4280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Colocar uma imagem dos scripts do app</a:t>
            </a:r>
          </a:p>
        </p:txBody>
      </p:sp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grupo de jovens de diferentes raças, aparências. sociedade multicultural.  diversidade social das pessoas na sociedade moderna 15691396 Vetor no  Vecteezy">
            <a:extLst>
              <a:ext uri="{FF2B5EF4-FFF2-40B4-BE49-F238E27FC236}">
                <a16:creationId xmlns:a16="http://schemas.microsoft.com/office/drawing/2014/main" id="{F5E33DA7-A844-430F-AC9B-700C40BA5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07" y="2943726"/>
            <a:ext cx="5574790" cy="3421339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Público Alvo do Conta Calorias</a:t>
            </a:r>
          </a:p>
        </p:txBody>
      </p:sp>
      <p:sp>
        <p:nvSpPr>
          <p:cNvPr id="30" name="Espaço Reservado para Conteúdo 17"/>
          <p:cNvSpPr txBox="1">
            <a:spLocks/>
          </p:cNvSpPr>
          <p:nvPr/>
        </p:nvSpPr>
        <p:spPr>
          <a:xfrm>
            <a:off x="521208" y="1472431"/>
            <a:ext cx="5574792" cy="1471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 rtl="0">
              <a:defRPr lang="pt-BR"/>
            </a:defPPr>
            <a:lvl1pPr lvl="0" indent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85800" indent="-228600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143000" indent="-228600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600200" indent="-228600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2057400" indent="-228600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</a:lvl9pPr>
          </a:lstStyle>
          <a:p>
            <a:pPr algn="ctr">
              <a:lnSpc>
                <a:spcPct val="150000"/>
              </a:lnSpc>
            </a:pPr>
            <a:r>
              <a:rPr lang="pt-BR" dirty="0"/>
              <a:t>O aplicativo Conta Calorias tem como foco as pessoas que queiram ou necessitem monitorar toda e qualquer caloria consumida em suas refeições realizadas no dia-a-dia e com isso atingir melhores resultados na qualidade de vida, pois o aplicativo sugere opções de refeições com base no objetivo da perda de peso do usuário.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B931140-7A2E-46B8-A9DE-EFC518F31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215AE4EA-14C5-4CB7-894D-E49178A1FBC2}"/>
              </a:ext>
            </a:extLst>
          </p:cNvPr>
          <p:cNvCxnSpPr/>
          <p:nvPr/>
        </p:nvCxnSpPr>
        <p:spPr>
          <a:xfrm>
            <a:off x="6240380" y="1564105"/>
            <a:ext cx="0" cy="4892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m 12">
            <a:extLst>
              <a:ext uri="{FF2B5EF4-FFF2-40B4-BE49-F238E27FC236}">
                <a16:creationId xmlns:a16="http://schemas.microsoft.com/office/drawing/2014/main" id="{2A630669-8356-46DF-BF0D-8B0ADB28FA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211" t="7187" r="34934"/>
          <a:stretch/>
        </p:blipFill>
        <p:spPr>
          <a:xfrm>
            <a:off x="7398326" y="1564105"/>
            <a:ext cx="2891763" cy="489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833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Calculando o IMC do Usuário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B931140-7A2E-46B8-A9DE-EFC518F31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BF0591B2-B643-487D-AB2D-153900F8AB17}"/>
              </a:ext>
            </a:extLst>
          </p:cNvPr>
          <p:cNvSpPr txBox="1"/>
          <p:nvPr/>
        </p:nvSpPr>
        <p:spPr>
          <a:xfrm>
            <a:off x="6918802" y="3639049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Colocar uma imagem do IMC do app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962A8B1-1DD5-4F21-9B1E-E85633EC2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37" y="1716504"/>
            <a:ext cx="2578362" cy="4583754"/>
          </a:xfrm>
          <a:prstGeom prst="rect">
            <a:avLst/>
          </a:prstGeom>
        </p:spPr>
      </p:pic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4FB9CFF8-EAAF-4C12-B447-DF2532A301B4}"/>
              </a:ext>
            </a:extLst>
          </p:cNvPr>
          <p:cNvCxnSpPr/>
          <p:nvPr/>
        </p:nvCxnSpPr>
        <p:spPr>
          <a:xfrm>
            <a:off x="6240380" y="1564105"/>
            <a:ext cx="0" cy="4892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41E4006D-0F0D-465B-AE17-C21313D34541}"/>
              </a:ext>
            </a:extLst>
          </p:cNvPr>
          <p:cNvSpPr txBox="1"/>
          <p:nvPr/>
        </p:nvSpPr>
        <p:spPr>
          <a:xfrm>
            <a:off x="3521257" y="1869334"/>
            <a:ext cx="257474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cálculo de IMC do usuário é realizado de forma simples e objetiva, utilizando o peso e a altura do usuário como base. Garantindo um maior controle e precisão sobre a relação entre peso e altura, facilitando a usabilidade e acompanhamento do aplicativo para todas as faixas etárias e auxiliando o usuário em suas métricas calóricas com base no controle de calorias ingeridas e gastas disponibilizadas pelo Conta Calorias.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210A32A-685C-43E0-892A-EEB32FED43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408" t="14853" r="34802" b="45380"/>
          <a:stretch/>
        </p:blipFill>
        <p:spPr>
          <a:xfrm>
            <a:off x="6980867" y="2486528"/>
            <a:ext cx="4129238" cy="299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297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Organizando os Alimentos de sua Dieta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B931140-7A2E-46B8-A9DE-EFC518F31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8FD1063D-3D9F-4931-81DC-ECDC34BA4093}"/>
              </a:ext>
            </a:extLst>
          </p:cNvPr>
          <p:cNvCxnSpPr/>
          <p:nvPr/>
        </p:nvCxnSpPr>
        <p:spPr>
          <a:xfrm>
            <a:off x="6240380" y="1564105"/>
            <a:ext cx="0" cy="4892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36BC97AE-45FC-4D0D-BDE1-F1EC910AF9E1}"/>
              </a:ext>
            </a:extLst>
          </p:cNvPr>
          <p:cNvSpPr txBox="1"/>
          <p:nvPr/>
        </p:nvSpPr>
        <p:spPr>
          <a:xfrm>
            <a:off x="3521257" y="1869334"/>
            <a:ext cx="257474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 aplicativo também conta com um sistema eficiente de contabilização das calorias provindas dos mais diversificados alimentos. Dessa forma, o usuário terá um maior controle do consumo diário de suas calorias, possibilitando que o mesmo possa seguir dietas ou treinos prescritos por profissionais competentes nestas áreas. Além do mais, é possível adicionar ou remover quaisquer alimentos da lista, de acordo com a sua escolha.</a:t>
            </a:r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3EB791DD-5C9A-4CF3-A95F-A53EE3EA6402}"/>
              </a:ext>
            </a:extLst>
          </p:cNvPr>
          <p:cNvGrpSpPr/>
          <p:nvPr/>
        </p:nvGrpSpPr>
        <p:grpSpPr>
          <a:xfrm>
            <a:off x="834614" y="1791389"/>
            <a:ext cx="2341662" cy="4433984"/>
            <a:chOff x="7434448" y="1316064"/>
            <a:chExt cx="2978944" cy="5295900"/>
          </a:xfrm>
        </p:grpSpPr>
        <p:pic>
          <p:nvPicPr>
            <p:cNvPr id="41" name="Imagem 40">
              <a:extLst>
                <a:ext uri="{FF2B5EF4-FFF2-40B4-BE49-F238E27FC236}">
                  <a16:creationId xmlns:a16="http://schemas.microsoft.com/office/drawing/2014/main" id="{DA520C0E-08F6-4853-B3EC-48FFE8472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34448" y="1316064"/>
              <a:ext cx="2978944" cy="5295900"/>
            </a:xfrm>
            <a:prstGeom prst="rect">
              <a:avLst/>
            </a:prstGeom>
          </p:spPr>
        </p:pic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C59476A0-BF52-4F55-BB06-E2C63AD4F09B}"/>
                </a:ext>
              </a:extLst>
            </p:cNvPr>
            <p:cNvSpPr/>
            <p:nvPr/>
          </p:nvSpPr>
          <p:spPr>
            <a:xfrm>
              <a:off x="8155709" y="5261060"/>
              <a:ext cx="1653309" cy="10289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691AA4B2-3743-4529-8DEB-A769A59D77D8}"/>
              </a:ext>
            </a:extLst>
          </p:cNvPr>
          <p:cNvSpPr txBox="1"/>
          <p:nvPr/>
        </p:nvSpPr>
        <p:spPr>
          <a:xfrm>
            <a:off x="1075780" y="3430056"/>
            <a:ext cx="1677008" cy="553998"/>
          </a:xfrm>
          <a:prstGeom prst="rect">
            <a:avLst/>
          </a:prstGeom>
          <a:solidFill>
            <a:srgbClr val="134700"/>
          </a:solidFill>
        </p:spPr>
        <p:txBody>
          <a:bodyPr wrap="square" rtlCol="0">
            <a:spAutoFit/>
          </a:bodyPr>
          <a:lstStyle/>
          <a:p>
            <a:r>
              <a:rPr lang="pt-BR" sz="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Sugestão de Refeições:</a:t>
            </a:r>
          </a:p>
        </p:txBody>
      </p:sp>
      <p:pic>
        <p:nvPicPr>
          <p:cNvPr id="44" name="Picture 2" descr="Aprenda a fazer cardápio semanal saudável e fitness">
            <a:extLst>
              <a:ext uri="{FF2B5EF4-FFF2-40B4-BE49-F238E27FC236}">
                <a16:creationId xmlns:a16="http://schemas.microsoft.com/office/drawing/2014/main" id="{5D18A57D-E2E9-47DE-BC5D-D5C508A05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749" y="4339388"/>
            <a:ext cx="2052457" cy="1365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E1D456F-B215-4087-A360-7E662A5B2B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894" t="41989" r="39318" b="23976"/>
          <a:stretch/>
        </p:blipFill>
        <p:spPr>
          <a:xfrm>
            <a:off x="7002380" y="2383070"/>
            <a:ext cx="3978437" cy="334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03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Escolhendo os Exercícios Físicos Recomendados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B931140-7A2E-46B8-A9DE-EFC518F31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pic>
        <p:nvPicPr>
          <p:cNvPr id="34" name="Imagem 33">
            <a:extLst>
              <a:ext uri="{FF2B5EF4-FFF2-40B4-BE49-F238E27FC236}">
                <a16:creationId xmlns:a16="http://schemas.microsoft.com/office/drawing/2014/main" id="{0CD96984-C6C2-4DBE-BED4-C4CBAF785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517" y="1681883"/>
            <a:ext cx="2577690" cy="4582559"/>
          </a:xfrm>
          <a:prstGeom prst="rect">
            <a:avLst/>
          </a:prstGeom>
        </p:spPr>
      </p:pic>
      <p:grpSp>
        <p:nvGrpSpPr>
          <p:cNvPr id="37" name="Agrupar 36">
            <a:extLst>
              <a:ext uri="{FF2B5EF4-FFF2-40B4-BE49-F238E27FC236}">
                <a16:creationId xmlns:a16="http://schemas.microsoft.com/office/drawing/2014/main" id="{6747C0AE-BC24-4BF9-8354-F4AD245FAB45}"/>
              </a:ext>
            </a:extLst>
          </p:cNvPr>
          <p:cNvGrpSpPr/>
          <p:nvPr/>
        </p:nvGrpSpPr>
        <p:grpSpPr>
          <a:xfrm>
            <a:off x="1448535" y="3845041"/>
            <a:ext cx="1049492" cy="1142557"/>
            <a:chOff x="4553027" y="3469536"/>
            <a:chExt cx="1208751" cy="1074212"/>
          </a:xfrm>
        </p:grpSpPr>
        <p:sp>
          <p:nvSpPr>
            <p:cNvPr id="38" name="Círculo Parcial 37">
              <a:extLst>
                <a:ext uri="{FF2B5EF4-FFF2-40B4-BE49-F238E27FC236}">
                  <a16:creationId xmlns:a16="http://schemas.microsoft.com/office/drawing/2014/main" id="{106486DE-12AB-49C4-8191-97AE934CC482}"/>
                </a:ext>
              </a:extLst>
            </p:cNvPr>
            <p:cNvSpPr/>
            <p:nvPr/>
          </p:nvSpPr>
          <p:spPr>
            <a:xfrm>
              <a:off x="4564838" y="3469536"/>
              <a:ext cx="1161302" cy="1017023"/>
            </a:xfrm>
            <a:prstGeom prst="pie">
              <a:avLst>
                <a:gd name="adj1" fmla="val 13699497"/>
                <a:gd name="adj2" fmla="val 16542293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9" name="Círculo Parcial 38">
              <a:extLst>
                <a:ext uri="{FF2B5EF4-FFF2-40B4-BE49-F238E27FC236}">
                  <a16:creationId xmlns:a16="http://schemas.microsoft.com/office/drawing/2014/main" id="{6A591181-7450-47B2-BA80-0DDAD6A920FA}"/>
                </a:ext>
              </a:extLst>
            </p:cNvPr>
            <p:cNvSpPr/>
            <p:nvPr/>
          </p:nvSpPr>
          <p:spPr>
            <a:xfrm rot="19041002">
              <a:off x="4553027" y="3485171"/>
              <a:ext cx="1208751" cy="1058577"/>
            </a:xfrm>
            <a:prstGeom prst="pie">
              <a:avLst>
                <a:gd name="adj1" fmla="val 19124618"/>
                <a:gd name="adj2" fmla="val 16200000"/>
              </a:avLst>
            </a:prstGeom>
            <a:gradFill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rgbClr val="D24726"/>
                </a:gs>
                <a:gs pos="100000">
                  <a:srgbClr val="FF0000"/>
                </a:gs>
              </a:gsLst>
            </a:gra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40" name="Elipse 39">
            <a:extLst>
              <a:ext uri="{FF2B5EF4-FFF2-40B4-BE49-F238E27FC236}">
                <a16:creationId xmlns:a16="http://schemas.microsoft.com/office/drawing/2014/main" id="{4E529A15-714E-42EE-91F9-154DA5DB7EF6}"/>
              </a:ext>
            </a:extLst>
          </p:cNvPr>
          <p:cNvSpPr/>
          <p:nvPr/>
        </p:nvSpPr>
        <p:spPr>
          <a:xfrm>
            <a:off x="2415882" y="5709865"/>
            <a:ext cx="370947" cy="3502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DBF520BC-C1D3-4DFB-92C1-93D57E978A87}"/>
              </a:ext>
            </a:extLst>
          </p:cNvPr>
          <p:cNvSpPr txBox="1"/>
          <p:nvPr/>
        </p:nvSpPr>
        <p:spPr>
          <a:xfrm rot="20179589">
            <a:off x="1832803" y="3232790"/>
            <a:ext cx="1354354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Objetivo 2700 Calorias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09B7F6A0-3A2C-4993-AF5F-E38B054123AB}"/>
              </a:ext>
            </a:extLst>
          </p:cNvPr>
          <p:cNvSpPr txBox="1"/>
          <p:nvPr/>
        </p:nvSpPr>
        <p:spPr>
          <a:xfrm rot="20179589">
            <a:off x="1794337" y="4360262"/>
            <a:ext cx="1089519" cy="318269"/>
          </a:xfrm>
          <a:prstGeom prst="rect">
            <a:avLst/>
          </a:prstGeom>
          <a:gradFill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rgbClr val="D24726"/>
              </a:gs>
              <a:gs pos="100000">
                <a:srgbClr val="FF0000"/>
              </a:gs>
            </a:gsLst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>
            <a:defPPr rtl="0">
              <a:defRPr lang="pt-BR"/>
            </a:defPPr>
            <a:lvl1pPr algn="ctr"/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pt-BR" sz="1200" dirty="0"/>
              <a:t>4750 Calorias</a:t>
            </a:r>
          </a:p>
        </p:txBody>
      </p:sp>
      <p:sp>
        <p:nvSpPr>
          <p:cNvPr id="43" name="Seta: Curva para a Direita 42">
            <a:extLst>
              <a:ext uri="{FF2B5EF4-FFF2-40B4-BE49-F238E27FC236}">
                <a16:creationId xmlns:a16="http://schemas.microsoft.com/office/drawing/2014/main" id="{02D97AE4-47F8-4CAD-B890-67816A91EF7C}"/>
              </a:ext>
            </a:extLst>
          </p:cNvPr>
          <p:cNvSpPr/>
          <p:nvPr/>
        </p:nvSpPr>
        <p:spPr>
          <a:xfrm rot="10528817">
            <a:off x="2848967" y="4499125"/>
            <a:ext cx="556444" cy="1597301"/>
          </a:xfrm>
          <a:prstGeom prst="curvedRightArrow">
            <a:avLst>
              <a:gd name="adj1" fmla="val 25000"/>
              <a:gd name="adj2" fmla="val 38574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EA424162-6624-41F6-84E4-1E27C38FC0B6}"/>
              </a:ext>
            </a:extLst>
          </p:cNvPr>
          <p:cNvCxnSpPr/>
          <p:nvPr/>
        </p:nvCxnSpPr>
        <p:spPr>
          <a:xfrm>
            <a:off x="6240380" y="1564105"/>
            <a:ext cx="0" cy="4892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A5535702-C473-48DC-B1DE-8BB121038940}"/>
              </a:ext>
            </a:extLst>
          </p:cNvPr>
          <p:cNvSpPr txBox="1"/>
          <p:nvPr/>
        </p:nvSpPr>
        <p:spPr>
          <a:xfrm>
            <a:off x="3529922" y="1866852"/>
            <a:ext cx="257474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 fim, além da possibilidade de uma dieta voltada inteiramente ao usuário, o Conta Calorias disponibiliza o acompanhamento de várias opções de treinos contendo seus respectivos gastos calóricos e com base em suas necessidades ou de acordo com o alvará de um especialista. Possibilitando que o usuário consiga adicionar ou remover algum tipo de treino da lista, a qualquer momento e em qualquer ocasião.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8E5DAC6-22E3-43D8-85AA-24B0113DCB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158" t="58412" r="39318" b="21988"/>
          <a:stretch/>
        </p:blipFill>
        <p:spPr>
          <a:xfrm>
            <a:off x="6918802" y="2912111"/>
            <a:ext cx="4276099" cy="209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17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99DC4834-A89C-46C3-9124-8C812778846B}"/>
              </a:ext>
            </a:extLst>
          </p:cNvPr>
          <p:cNvSpPr txBox="1">
            <a:spLocks/>
          </p:cNvSpPr>
          <p:nvPr/>
        </p:nvSpPr>
        <p:spPr>
          <a:xfrm>
            <a:off x="267856" y="265298"/>
            <a:ext cx="11600872" cy="203892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Desejamos nossos agradecimentos a todos docentes que nos acompanharam nesta jornada!</a:t>
            </a:r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13DE62D7-BB42-4E22-9A92-EF912C582BB4}"/>
              </a:ext>
            </a:extLst>
          </p:cNvPr>
          <p:cNvSpPr txBox="1">
            <a:spLocks/>
          </p:cNvSpPr>
          <p:nvPr/>
        </p:nvSpPr>
        <p:spPr>
          <a:xfrm>
            <a:off x="5360946" y="6038256"/>
            <a:ext cx="2116180" cy="562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pt-BR" sz="2400" dirty="0">
                <a:solidFill>
                  <a:schemeClr val="bg1"/>
                </a:solidFill>
                <a:latin typeface="+mj-lt"/>
              </a:rPr>
              <a:t>Senac - 2024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8CEFA07-8290-4819-86DA-A594F35E6E86}"/>
              </a:ext>
            </a:extLst>
          </p:cNvPr>
          <p:cNvSpPr txBox="1"/>
          <p:nvPr/>
        </p:nvSpPr>
        <p:spPr>
          <a:xfrm>
            <a:off x="1211179" y="2606842"/>
            <a:ext cx="9705474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Filipe André da Fonseca Simões</a:t>
            </a:r>
          </a:p>
          <a:p>
            <a:pPr algn="ctr"/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filipesimoes9009@gmail.com</a:t>
            </a:r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Vinícius Guedes de Barros</a:t>
            </a:r>
          </a:p>
          <a:p>
            <a:pPr algn="ctr"/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barrosviniciusguedes@gmail.com</a:t>
            </a:r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Renata Vieira Gonçalves</a:t>
            </a:r>
          </a:p>
          <a:p>
            <a:pPr algn="ctr"/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Marcelo </a:t>
            </a:r>
            <a:r>
              <a:rPr lang="pt-BR" sz="14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Pazetti</a:t>
            </a:r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marcelopazetti90@gmail.com</a:t>
            </a:r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Caio </a:t>
            </a:r>
            <a:r>
              <a:rPr lang="pt-BR" sz="14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Granges</a:t>
            </a:r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Pinho</a:t>
            </a:r>
          </a:p>
          <a:p>
            <a:pPr algn="ctr"/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Caiogpinho20@gmail.com</a:t>
            </a:r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Vitor Hugo Santana Benevides</a:t>
            </a:r>
          </a:p>
          <a:p>
            <a:pPr algn="ctr"/>
            <a:r>
              <a:rPr lang="pt-BR" sz="1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vitorbenevides03@gmail.com</a:t>
            </a:r>
            <a:endParaRPr lang="pt-BR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pt-BR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Vitor Hugo Santana Benevides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1804</TotalTime>
  <Words>471</Words>
  <Application>Microsoft Office PowerPoint</Application>
  <PresentationFormat>Widescreen</PresentationFormat>
  <Paragraphs>66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5" baseType="lpstr">
      <vt:lpstr>Arial</vt:lpstr>
      <vt:lpstr>Calibri</vt:lpstr>
      <vt:lpstr>Segoe UI</vt:lpstr>
      <vt:lpstr>Segoe UI Semibold</vt:lpstr>
      <vt:lpstr>Times New Roman</vt:lpstr>
      <vt:lpstr>Trebuchet MS</vt:lpstr>
      <vt:lpstr>Wingdings 3</vt:lpstr>
      <vt:lpstr>Facetado</vt:lpstr>
      <vt:lpstr>Integrantes do Grupo:</vt:lpstr>
      <vt:lpstr>Estrutura de Desenvolvimento do Conta Calorias</vt:lpstr>
      <vt:lpstr>Público Alvo do Conta Calorias</vt:lpstr>
      <vt:lpstr>Calculando o IMC do Usuário</vt:lpstr>
      <vt:lpstr>Organizando os Alimentos de sua Dieta</vt:lpstr>
      <vt:lpstr>Escolhendo os Exercícios Físicos Recomendados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Bem-vindo ao PowerPoint</dc:title>
  <dc:creator>Renata Vieira</dc:creator>
  <cp:keywords/>
  <cp:lastModifiedBy>Seraphine Guedes</cp:lastModifiedBy>
  <cp:revision>29</cp:revision>
  <dcterms:created xsi:type="dcterms:W3CDTF">2024-08-22T00:15:03Z</dcterms:created>
  <dcterms:modified xsi:type="dcterms:W3CDTF">2024-09-14T16:39:50Z</dcterms:modified>
  <cp:version/>
</cp:coreProperties>
</file>